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Money spent vs time spent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685985" y="685800"/>
            <a:ext cx="5486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90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0" y="3885116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685800" y="2075312"/>
            <a:ext cx="7772400" cy="1832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7200"/>
            </a:lvl1pPr>
            <a:lvl2pPr lvl="1">
              <a:spcBef>
                <a:spcPts val="0"/>
              </a:spcBef>
              <a:buSzPct val="100000"/>
              <a:defRPr sz="7200"/>
            </a:lvl2pPr>
            <a:lvl3pPr lvl="2">
              <a:spcBef>
                <a:spcPts val="0"/>
              </a:spcBef>
              <a:buSzPct val="100000"/>
              <a:defRPr sz="7200"/>
            </a:lvl3pPr>
            <a:lvl4pPr lvl="3">
              <a:spcBef>
                <a:spcPts val="0"/>
              </a:spcBef>
              <a:buSzPct val="100000"/>
              <a:defRPr sz="7200"/>
            </a:lvl4pPr>
            <a:lvl5pPr lvl="4">
              <a:spcBef>
                <a:spcPts val="0"/>
              </a:spcBef>
              <a:buSzPct val="100000"/>
              <a:defRPr sz="7200"/>
            </a:lvl5pPr>
            <a:lvl6pPr lvl="5">
              <a:spcBef>
                <a:spcPts val="0"/>
              </a:spcBef>
              <a:buSzPct val="100000"/>
              <a:defRPr sz="7200"/>
            </a:lvl6pPr>
            <a:lvl7pPr lvl="6">
              <a:spcBef>
                <a:spcPts val="0"/>
              </a:spcBef>
              <a:buSzPct val="100000"/>
              <a:defRPr sz="7200"/>
            </a:lvl7pPr>
            <a:lvl8pPr lvl="7">
              <a:spcBef>
                <a:spcPts val="0"/>
              </a:spcBef>
              <a:buSzPct val="100000"/>
              <a:defRPr sz="7200"/>
            </a:lvl8pPr>
            <a:lvl9pPr lvl="8"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685800" y="4030030"/>
            <a:ext cx="7772400" cy="860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12777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0" y="125319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0" y="125319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Shape 24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333500"/>
            <a:ext cx="3994500" cy="413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2273" y="1333500"/>
            <a:ext cx="3994500" cy="413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0"/>
            <a:ext cx="9144000" cy="12777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125319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Shape 31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5" name="Shape 35"/>
          <p:cNvSpPr/>
          <p:nvPr/>
        </p:nvSpPr>
        <p:spPr>
          <a:xfrm>
            <a:off x="4273" y="0"/>
            <a:ext cx="9144000" cy="4896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0" y="4871523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subTitle"/>
          </p:nvPr>
        </p:nvSpPr>
        <p:spPr>
          <a:xfrm>
            <a:off x="685800" y="4347530"/>
            <a:ext cx="7772400" cy="8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 On Spark, UC Berkeley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Yushu Yao</a:t>
            </a:r>
          </a:p>
        </p:txBody>
      </p:sp>
      <p:pic>
        <p:nvPicPr>
          <p:cNvPr descr="Image result for machine learning cartoon"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700" y="0"/>
            <a:ext cx="77724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Unsupervised Learning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Clustering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74" y="1300198"/>
            <a:ext cx="4558349" cy="31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6" name="Shape 136"/>
          <p:cNvSpPr txBox="1"/>
          <p:nvPr/>
        </p:nvSpPr>
        <p:spPr>
          <a:xfrm>
            <a:off x="3140400" y="4457437"/>
            <a:ext cx="42630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Amount of time Spent Play a game</a:t>
            </a:r>
          </a:p>
        </p:txBody>
      </p:sp>
      <p:sp>
        <p:nvSpPr>
          <p:cNvPr id="137" name="Shape 137"/>
          <p:cNvSpPr txBox="1"/>
          <p:nvPr/>
        </p:nvSpPr>
        <p:spPr>
          <a:xfrm rot="-5400000">
            <a:off x="418975" y="2379400"/>
            <a:ext cx="24195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Amount Money Spent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24500" y="4685050"/>
            <a:ext cx="8295000" cy="75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Given an "unlabeled" dataset (feature: time,money)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Find out if these users group into clusters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Network/Graph Analysis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14893" l="0" r="0" t="12669"/>
          <a:stretch/>
        </p:blipFill>
        <p:spPr>
          <a:xfrm>
            <a:off x="1468725" y="1322599"/>
            <a:ext cx="6206550" cy="4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Dimensionality Reduction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46994" l="30219" r="28333" t="20653"/>
          <a:stretch/>
        </p:blipFill>
        <p:spPr>
          <a:xfrm>
            <a:off x="1022000" y="1614275"/>
            <a:ext cx="2989750" cy="20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7060" l="40168" r="39163" t="61189"/>
          <a:stretch/>
        </p:blipFill>
        <p:spPr>
          <a:xfrm>
            <a:off x="6310849" y="1652150"/>
            <a:ext cx="1490875" cy="199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4" name="Shape 154"/>
          <p:cNvSpPr txBox="1"/>
          <p:nvPr/>
        </p:nvSpPr>
        <p:spPr>
          <a:xfrm>
            <a:off x="1620325" y="3752450"/>
            <a:ext cx="179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3D Dataset (x,y,z)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6271925" y="3752450"/>
            <a:ext cx="179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2D Dataset (x', y')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98800" y="4248175"/>
            <a:ext cx="8295000" cy="95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Dimension Reduction can be used for data Compression, visualization, or feature engineering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Recap - Machine Learning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Supervised Learning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Regression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Predict continuous values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Classification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Predict categorical values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Unsupervised Learning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Clustering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PCA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...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304800" y="49466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First ML Algorithm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/>
              <a:t>Wat?</a:t>
            </a:r>
          </a:p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linear_regression_error1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25" y="1353270"/>
            <a:ext cx="3506041" cy="104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dient_descent_error_surface"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749" y="2167979"/>
            <a:ext cx="6698499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Start Simple - Gradient Descent </a:t>
            </a: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/>
              <a:t>Find Lowest Point for Y=X</a:t>
            </a:r>
            <a:r>
              <a:rPr baseline="30000" lang="en"/>
              <a:t>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 to Linear Regression</a:t>
            </a:r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linear_regression_error1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84864"/>
            <a:ext cx="3729458" cy="1115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dient_descent_error_surface"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749" y="2188979"/>
            <a:ext cx="6698499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Plans for today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Machine Learning basics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Spark transformations and actions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Hands on: SDSS dataset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Form Groups by week 3 of lecture</a:t>
            </a: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Gradient Descent </a:t>
            </a: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linear_regression_error1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50" y="1299708"/>
            <a:ext cx="3729458" cy="1115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ar_regression_gradient1"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475" y="1299711"/>
            <a:ext cx="2929165" cy="155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Gradient Descent </a:t>
            </a:r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linear_regression_error1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50" y="1299708"/>
            <a:ext cx="3729458" cy="1115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ar_regression_gradient1"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475" y="1299711"/>
            <a:ext cx="2929165" cy="1553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ar regression gradient descent"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00" y="2243437"/>
            <a:ext cx="4649862" cy="359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 with </a:t>
            </a:r>
            <a:r>
              <a:rPr lang="en"/>
              <a:t>Gradient Descent </a:t>
            </a:r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Image result for gradient descent"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37" y="1336475"/>
            <a:ext cx="8094725" cy="42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Image result for break time"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177"/>
            <a:ext cx="7620000" cy="486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304800" y="49466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Running at Scale?</a:t>
            </a: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636" y="0"/>
            <a:ext cx="4169695" cy="407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Two Types of Scaling?</a:t>
            </a: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Two Types of Scaling?</a:t>
            </a:r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/>
              <a:t>Vertical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Horizontal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Another Two Types of Scaling?</a:t>
            </a: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Another Two Types of Scaling?</a:t>
            </a: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Weak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Strong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CAP</a:t>
            </a:r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850" y="1398775"/>
            <a:ext cx="5437050" cy="42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Machine Learning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097" y="0"/>
            <a:ext cx="4895900" cy="48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454" y="1433075"/>
            <a:ext cx="2624375" cy="136685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Spark?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Spark is a parallel data analytic platform, with built-in, scalable ML algorithm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Easy to use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Scales to large datasets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Hot in the industry</a:t>
            </a:r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Power of Spark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250" y="1354800"/>
            <a:ext cx="4287525" cy="27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0" name="Shape 290"/>
          <p:cNvSpPr txBox="1"/>
          <p:nvPr/>
        </p:nvSpPr>
        <p:spPr>
          <a:xfrm>
            <a:off x="5159950" y="4000675"/>
            <a:ext cx="1959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 of Car (kg)</a:t>
            </a:r>
          </a:p>
        </p:txBody>
      </p:sp>
      <p:sp>
        <p:nvSpPr>
          <p:cNvPr id="291" name="Shape 291"/>
          <p:cNvSpPr txBox="1"/>
          <p:nvPr/>
        </p:nvSpPr>
        <p:spPr>
          <a:xfrm rot="-5400000">
            <a:off x="1692550" y="1797725"/>
            <a:ext cx="115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Horsepower</a:t>
            </a:r>
          </a:p>
        </p:txBody>
      </p:sp>
      <p:cxnSp>
        <p:nvCxnSpPr>
          <p:cNvPr id="292" name="Shape 292"/>
          <p:cNvCxnSpPr/>
          <p:nvPr/>
        </p:nvCxnSpPr>
        <p:spPr>
          <a:xfrm flipH="1">
            <a:off x="2745175" y="1447974"/>
            <a:ext cx="3755700" cy="218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3" name="Shape 293"/>
          <p:cNvSpPr txBox="1"/>
          <p:nvPr/>
        </p:nvSpPr>
        <p:spPr>
          <a:xfrm>
            <a:off x="2721425" y="1349975"/>
            <a:ext cx="940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o: Petrol 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3661625" y="1349975"/>
            <a:ext cx="940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</a:rPr>
              <a:t>o: Diesel 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023400" y="4539525"/>
            <a:ext cx="6422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model </a:t>
            </a:r>
            <a:r>
              <a:rPr b="1" lang="en" sz="900">
                <a:solidFill>
                  <a:srgbClr val="007020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333333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" sz="900">
                <a:solidFill>
                  <a:srgbClr val="0E84B5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SVMWithSGD</a:t>
            </a:r>
            <a:r>
              <a:rPr lang="en" sz="900">
                <a:solidFill>
                  <a:srgbClr val="666666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train</a:t>
            </a:r>
            <a:r>
              <a:rPr lang="en" sz="900">
                <a:solidFill>
                  <a:srgbClr val="666666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lang="en" sz="900">
                <a:solidFill>
                  <a:srgbClr val="0E84B5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MLUtils</a:t>
            </a:r>
            <a:r>
              <a:rPr lang="en" sz="900">
                <a:solidFill>
                  <a:srgbClr val="666666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900">
                <a:solidFill>
                  <a:srgbClr val="333333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loadLibSVMFile</a:t>
            </a:r>
            <a:r>
              <a:rPr lang="en" sz="900">
                <a:solidFill>
                  <a:srgbClr val="666666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900">
                <a:solidFill>
                  <a:srgbClr val="333333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'filename')</a:t>
            </a:r>
            <a:r>
              <a:rPr lang="en" sz="900">
                <a:solidFill>
                  <a:srgbClr val="666666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900">
                <a:solidFill>
                  <a:srgbClr val="333333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 numIterations</a:t>
            </a:r>
            <a:r>
              <a:rPr lang="en" sz="900">
                <a:solidFill>
                  <a:srgbClr val="666666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lang="en" sz="900">
                <a:solidFill>
                  <a:srgbClr val="666666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900">
                <a:solidFill>
                  <a:srgbClr val="666666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model.predict(Array(100,1100))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569425" y="4925600"/>
            <a:ext cx="2662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Works with 100 row dataset, and with 1 Billion row dataset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4294967295" type="ctrTitle"/>
          </p:nvPr>
        </p:nvSpPr>
        <p:spPr>
          <a:xfrm>
            <a:off x="685800" y="1614128"/>
            <a:ext cx="7772400" cy="229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Spark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Lambda function in Python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300"/>
              <a:t>def myfunc(x,y):</a:t>
            </a:r>
          </a:p>
          <a:p>
            <a:pPr lvl="0">
              <a:spcBef>
                <a:spcPts val="0"/>
              </a:spcBef>
              <a:buNone/>
            </a:pPr>
            <a:r>
              <a:rPr lang="en" sz="2300"/>
              <a:t>  return x+y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300"/>
          </a:p>
          <a:p>
            <a:pPr lvl="0">
              <a:spcBef>
                <a:spcPts val="0"/>
              </a:spcBef>
              <a:buNone/>
            </a:pPr>
            <a:r>
              <a:rPr lang="en" sz="2300"/>
              <a:t>rdd.map(myfunc)</a:t>
            </a:r>
          </a:p>
          <a:p>
            <a:pPr lvl="0">
              <a:spcBef>
                <a:spcPts val="0"/>
              </a:spcBef>
              <a:buNone/>
            </a:pPr>
            <a:r>
              <a:rPr lang="en" sz="2300"/>
              <a:t>&lt;==&gt;</a:t>
            </a:r>
          </a:p>
          <a:p>
            <a:pPr lvl="0">
              <a:spcBef>
                <a:spcPts val="0"/>
              </a:spcBef>
              <a:buNone/>
            </a:pPr>
            <a:r>
              <a:rPr lang="en" sz="2300"/>
              <a:t>rdd.map(lambda x,y:x+y)</a:t>
            </a:r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Single RDD Transformation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map/flatMap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distinct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Two-RDD Transformations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intersection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subtract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cartesian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Actions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count/countByValue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take/takeOrdered/takeSample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top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collect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foreach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reduce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fold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aggregate</a:t>
            </a:r>
          </a:p>
        </p:txBody>
      </p:sp>
      <p:sp>
        <p:nvSpPr>
          <p:cNvPr id="331" name="Shape 331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Key-value Pair Transformations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457200" y="11430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reduceByKey/groupByKey/combineByKey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mapValue/flatMapValue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keys/values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sortByKey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join/leftOuterJoin/rightOuterJoin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subtractByKey</a:t>
            </a:r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Key-value Pair Actions</a:t>
            </a: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57200" y="1333500"/>
            <a:ext cx="82296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countByKey()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collectAsMap()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lookup(key)</a:t>
            </a:r>
          </a:p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Machine Learning Algorithms?</a:t>
            </a:r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Dataframes </a:t>
            </a:r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700"/>
              <a:t>Demo</a:t>
            </a:r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3050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0" lang="en">
                <a:solidFill>
                  <a:srgbClr val="FFFFFF"/>
                </a:solidFill>
              </a:rPr>
              <a:t>Types of Algorithms (and bottlenecks)</a:t>
            </a:r>
            <a:br>
              <a:rPr b="0" lang="en" sz="2400">
                <a:solidFill>
                  <a:srgbClr val="FFFFFF"/>
                </a:solidFill>
              </a:rPr>
            </a:br>
            <a:r>
              <a:rPr b="0" lang="en" sz="1800">
                <a:solidFill>
                  <a:srgbClr val="800080"/>
                </a:solidFill>
              </a:rPr>
              <a:t>Aggregations,</a:t>
            </a:r>
            <a:r>
              <a:rPr b="0" lang="en" sz="1800">
                <a:solidFill>
                  <a:srgbClr val="666699"/>
                </a:solidFill>
              </a:rPr>
              <a:t> </a:t>
            </a:r>
            <a:r>
              <a:rPr b="0" lang="en" sz="1800">
                <a:solidFill>
                  <a:srgbClr val="FF0000"/>
                </a:solidFill>
              </a:rPr>
              <a:t>GNPs,</a:t>
            </a:r>
            <a:r>
              <a:rPr b="0" lang="en" sz="1800">
                <a:solidFill>
                  <a:srgbClr val="666699"/>
                </a:solidFill>
              </a:rPr>
              <a:t> </a:t>
            </a:r>
            <a:r>
              <a:rPr b="0" lang="en" sz="1800">
                <a:solidFill>
                  <a:srgbClr val="FF6600"/>
                </a:solidFill>
              </a:rPr>
              <a:t>graphical models,</a:t>
            </a:r>
            <a:r>
              <a:rPr b="0" lang="en" sz="1800">
                <a:solidFill>
                  <a:srgbClr val="666699"/>
                </a:solidFill>
              </a:rPr>
              <a:t> </a:t>
            </a:r>
            <a:r>
              <a:rPr b="0" lang="en" sz="1800">
                <a:solidFill>
                  <a:srgbClr val="00CC00"/>
                </a:solidFill>
              </a:rPr>
              <a:t>linear algebra,</a:t>
            </a:r>
            <a:r>
              <a:rPr b="0" lang="en" sz="1800">
                <a:solidFill>
                  <a:srgbClr val="666699"/>
                </a:solidFill>
              </a:rPr>
              <a:t> </a:t>
            </a:r>
            <a:r>
              <a:rPr b="0" lang="en" sz="1800">
                <a:solidFill>
                  <a:srgbClr val="3333CC"/>
                </a:solidFill>
              </a:rPr>
              <a:t>optimization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94975" y="1333500"/>
            <a:ext cx="8819100" cy="4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lnSpc>
                <a:spcPct val="96000"/>
              </a:lnSpc>
              <a:spcBef>
                <a:spcPts val="0"/>
              </a:spcBef>
              <a:buSzPct val="100000"/>
            </a:pPr>
            <a:r>
              <a:rPr lang="en" sz="1700"/>
              <a:t>Querying: </a:t>
            </a:r>
            <a:r>
              <a:rPr lang="en" sz="1700">
                <a:solidFill>
                  <a:srgbClr val="800080"/>
                </a:solidFill>
              </a:rPr>
              <a:t>nearest-neighbor </a:t>
            </a:r>
            <a:r>
              <a:rPr lang="en" sz="1700"/>
              <a:t>O(N),</a:t>
            </a:r>
            <a:r>
              <a:rPr lang="en" sz="1700">
                <a:solidFill>
                  <a:srgbClr val="800080"/>
                </a:solidFill>
              </a:rPr>
              <a:t> spherical range-search </a:t>
            </a:r>
            <a:r>
              <a:rPr lang="en" sz="1700"/>
              <a:t>O(N),</a:t>
            </a:r>
            <a:r>
              <a:rPr lang="en" sz="1700">
                <a:solidFill>
                  <a:srgbClr val="800080"/>
                </a:solidFill>
              </a:rPr>
              <a:t> orthogonal range-search </a:t>
            </a:r>
            <a:r>
              <a:rPr lang="en" sz="1700"/>
              <a:t>O(N),</a:t>
            </a:r>
            <a:r>
              <a:rPr lang="en" sz="1700">
                <a:solidFill>
                  <a:srgbClr val="800080"/>
                </a:solidFill>
              </a:rPr>
              <a:t> contingency table</a:t>
            </a:r>
          </a:p>
          <a:p>
            <a:pPr indent="-336550" lvl="0" marL="457200" rtl="0">
              <a:lnSpc>
                <a:spcPct val="96000"/>
              </a:lnSpc>
              <a:spcBef>
                <a:spcPts val="400"/>
              </a:spcBef>
              <a:buSzPct val="100000"/>
            </a:pPr>
            <a:r>
              <a:rPr lang="en" sz="1700"/>
              <a:t>Density estimation: </a:t>
            </a:r>
            <a:r>
              <a:rPr lang="en" sz="1700">
                <a:solidFill>
                  <a:srgbClr val="FF0000"/>
                </a:solidFill>
              </a:rPr>
              <a:t>kernel density estimation </a:t>
            </a:r>
            <a:r>
              <a:rPr lang="en" sz="1700"/>
              <a:t>O(N</a:t>
            </a:r>
            <a:r>
              <a:rPr baseline="30000" lang="en" sz="1700"/>
              <a:t>2</a:t>
            </a:r>
            <a:r>
              <a:rPr lang="en" sz="1700"/>
              <a:t>),</a:t>
            </a:r>
            <a:r>
              <a:rPr lang="en" sz="1700">
                <a:solidFill>
                  <a:srgbClr val="FF0000"/>
                </a:solidFill>
              </a:rPr>
              <a:t> mixture of Gaussians </a:t>
            </a:r>
            <a:r>
              <a:rPr lang="en" sz="1700"/>
              <a:t>O(N)</a:t>
            </a:r>
          </a:p>
          <a:p>
            <a:pPr indent="-336550" lvl="0" marL="457200" rtl="0">
              <a:lnSpc>
                <a:spcPct val="96000"/>
              </a:lnSpc>
              <a:spcBef>
                <a:spcPts val="400"/>
              </a:spcBef>
              <a:buSzPct val="100000"/>
            </a:pPr>
            <a:r>
              <a:rPr lang="en" sz="1700"/>
              <a:t>Regression: </a:t>
            </a:r>
            <a:r>
              <a:rPr lang="en" sz="1700">
                <a:solidFill>
                  <a:srgbClr val="00CC00"/>
                </a:solidFill>
              </a:rPr>
              <a:t>linear regression </a:t>
            </a:r>
            <a:r>
              <a:rPr lang="en" sz="1700"/>
              <a:t>O(D</a:t>
            </a:r>
            <a:r>
              <a:rPr baseline="30000" lang="en" sz="1700"/>
              <a:t>3</a:t>
            </a:r>
            <a:r>
              <a:rPr lang="en" sz="1700"/>
              <a:t>), </a:t>
            </a:r>
            <a:r>
              <a:rPr lang="en" sz="1700">
                <a:solidFill>
                  <a:srgbClr val="FF0000"/>
                </a:solidFill>
              </a:rPr>
              <a:t>kernel regression </a:t>
            </a:r>
            <a:r>
              <a:rPr lang="en" sz="1700"/>
              <a:t>O(N</a:t>
            </a:r>
            <a:r>
              <a:rPr baseline="30000" lang="en" sz="1700"/>
              <a:t>2</a:t>
            </a:r>
            <a:r>
              <a:rPr lang="en" sz="1700"/>
              <a:t>),</a:t>
            </a:r>
            <a:r>
              <a:rPr lang="en" sz="1700">
                <a:solidFill>
                  <a:srgbClr val="FF0000"/>
                </a:solidFill>
              </a:rPr>
              <a:t> </a:t>
            </a:r>
            <a:r>
              <a:rPr lang="en" sz="1700">
                <a:solidFill>
                  <a:srgbClr val="00CC00"/>
                </a:solidFill>
              </a:rPr>
              <a:t>Gaussian </a:t>
            </a:r>
            <a:r>
              <a:rPr lang="en" sz="1700">
                <a:solidFill>
                  <a:srgbClr val="FF0000"/>
                </a:solidFill>
              </a:rPr>
              <a:t>process regression </a:t>
            </a:r>
            <a:r>
              <a:rPr lang="en" sz="1700"/>
              <a:t>O(N</a:t>
            </a:r>
            <a:r>
              <a:rPr baseline="30000" lang="en" sz="1700"/>
              <a:t>3</a:t>
            </a:r>
            <a:r>
              <a:rPr lang="en" sz="1700"/>
              <a:t>)</a:t>
            </a:r>
          </a:p>
          <a:p>
            <a:pPr indent="-336550" lvl="0" marL="457200" rtl="0">
              <a:lnSpc>
                <a:spcPct val="96000"/>
              </a:lnSpc>
              <a:spcBef>
                <a:spcPts val="400"/>
              </a:spcBef>
              <a:buSzPct val="100000"/>
            </a:pPr>
            <a:r>
              <a:rPr lang="en" sz="1700"/>
              <a:t>Classification: </a:t>
            </a:r>
            <a:r>
              <a:rPr lang="en" sz="1700">
                <a:solidFill>
                  <a:srgbClr val="FF0000"/>
                </a:solidFill>
              </a:rPr>
              <a:t>nearest-neighbor classifier </a:t>
            </a:r>
            <a:r>
              <a:rPr lang="en" sz="1700"/>
              <a:t>O(N</a:t>
            </a:r>
            <a:r>
              <a:rPr baseline="30000" lang="en" sz="1700"/>
              <a:t>2</a:t>
            </a:r>
            <a:r>
              <a:rPr lang="en" sz="1700"/>
              <a:t>),</a:t>
            </a:r>
            <a:r>
              <a:rPr lang="en" sz="1700">
                <a:solidFill>
                  <a:srgbClr val="FF0000"/>
                </a:solidFill>
              </a:rPr>
              <a:t> nonparametric Bayes classifier </a:t>
            </a:r>
            <a:r>
              <a:rPr lang="en" sz="1700"/>
              <a:t>O(N</a:t>
            </a:r>
            <a:r>
              <a:rPr baseline="30000" lang="en" sz="1700"/>
              <a:t>2</a:t>
            </a:r>
            <a:r>
              <a:rPr lang="en" sz="1700"/>
              <a:t>), </a:t>
            </a:r>
            <a:r>
              <a:rPr lang="en" sz="1700">
                <a:solidFill>
                  <a:srgbClr val="3333CC"/>
                </a:solidFill>
              </a:rPr>
              <a:t>support vector</a:t>
            </a:r>
            <a:r>
              <a:rPr lang="en" sz="1700"/>
              <a:t> </a:t>
            </a:r>
            <a:r>
              <a:rPr lang="en" sz="1700">
                <a:solidFill>
                  <a:srgbClr val="FF0000"/>
                </a:solidFill>
              </a:rPr>
              <a:t>machine</a:t>
            </a:r>
          </a:p>
          <a:p>
            <a:pPr indent="-336550" lvl="0" marL="457200" rtl="0">
              <a:lnSpc>
                <a:spcPct val="96000"/>
              </a:lnSpc>
              <a:spcBef>
                <a:spcPts val="400"/>
              </a:spcBef>
              <a:buSzPct val="100000"/>
            </a:pPr>
            <a:r>
              <a:rPr lang="en" sz="1700"/>
              <a:t>Dimension reduction: </a:t>
            </a:r>
            <a:r>
              <a:rPr lang="en" sz="1700">
                <a:solidFill>
                  <a:srgbClr val="00CC00"/>
                </a:solidFill>
              </a:rPr>
              <a:t>principal component analysis </a:t>
            </a:r>
            <a:r>
              <a:rPr lang="en" sz="1700"/>
              <a:t>O(D</a:t>
            </a:r>
            <a:r>
              <a:rPr baseline="30000" lang="en" sz="1700"/>
              <a:t>3</a:t>
            </a:r>
            <a:r>
              <a:rPr lang="en" sz="1700"/>
              <a:t>), </a:t>
            </a:r>
            <a:r>
              <a:rPr lang="en" sz="1700">
                <a:solidFill>
                  <a:srgbClr val="3333CC"/>
                </a:solidFill>
              </a:rPr>
              <a:t>non-negative matrix factorization, </a:t>
            </a:r>
            <a:r>
              <a:rPr lang="en" sz="1700">
                <a:solidFill>
                  <a:srgbClr val="FF0000"/>
                </a:solidFill>
              </a:rPr>
              <a:t>kernel</a:t>
            </a:r>
            <a:r>
              <a:rPr lang="en" sz="1700"/>
              <a:t> </a:t>
            </a:r>
            <a:r>
              <a:rPr lang="en" sz="1700">
                <a:solidFill>
                  <a:srgbClr val="00CC00"/>
                </a:solidFill>
              </a:rPr>
              <a:t>PCA </a:t>
            </a:r>
            <a:r>
              <a:rPr lang="en" sz="1700"/>
              <a:t>O(N</a:t>
            </a:r>
            <a:r>
              <a:rPr baseline="30000" lang="en" sz="1700"/>
              <a:t>3</a:t>
            </a:r>
            <a:r>
              <a:rPr lang="en" sz="1700"/>
              <a:t>), </a:t>
            </a:r>
            <a:r>
              <a:rPr lang="en" sz="1700">
                <a:solidFill>
                  <a:srgbClr val="3333CC"/>
                </a:solidFill>
              </a:rPr>
              <a:t>maximum variance unfolding </a:t>
            </a:r>
            <a:r>
              <a:rPr lang="en" sz="1700"/>
              <a:t>O(N</a:t>
            </a:r>
            <a:r>
              <a:rPr baseline="30000" lang="en" sz="1700"/>
              <a:t>3</a:t>
            </a:r>
            <a:r>
              <a:rPr lang="en" sz="1700"/>
              <a:t>)</a:t>
            </a:r>
          </a:p>
          <a:p>
            <a:pPr indent="-336550" lvl="0" marL="457200" rtl="0">
              <a:lnSpc>
                <a:spcPct val="96000"/>
              </a:lnSpc>
              <a:spcBef>
                <a:spcPts val="400"/>
              </a:spcBef>
              <a:buSzPct val="100000"/>
            </a:pPr>
            <a:r>
              <a:rPr lang="en" sz="1700"/>
              <a:t>Outlier detection: by </a:t>
            </a:r>
            <a:r>
              <a:rPr lang="en" sz="1700">
                <a:solidFill>
                  <a:srgbClr val="3333CC"/>
                </a:solidFill>
              </a:rPr>
              <a:t>robust L</a:t>
            </a:r>
            <a:r>
              <a:rPr baseline="-25000" lang="en" sz="1700">
                <a:solidFill>
                  <a:srgbClr val="3333CC"/>
                </a:solidFill>
              </a:rPr>
              <a:t>2</a:t>
            </a:r>
            <a:r>
              <a:rPr lang="en" sz="1700">
                <a:solidFill>
                  <a:srgbClr val="3333CC"/>
                </a:solidFill>
              </a:rPr>
              <a:t> estimation</a:t>
            </a:r>
            <a:r>
              <a:rPr lang="en" sz="1700"/>
              <a:t>, by density estimation, by dimension reduction</a:t>
            </a:r>
          </a:p>
          <a:p>
            <a:pPr indent="-336550" lvl="0" marL="457200" rtl="0">
              <a:lnSpc>
                <a:spcPct val="96000"/>
              </a:lnSpc>
              <a:spcBef>
                <a:spcPts val="400"/>
              </a:spcBef>
              <a:buSzPct val="100000"/>
            </a:pPr>
            <a:r>
              <a:rPr lang="en" sz="1700"/>
              <a:t>Clustering: </a:t>
            </a:r>
            <a:r>
              <a:rPr lang="en" sz="1700">
                <a:solidFill>
                  <a:srgbClr val="800080"/>
                </a:solidFill>
              </a:rPr>
              <a:t>k-means </a:t>
            </a:r>
            <a:r>
              <a:rPr lang="en" sz="1700"/>
              <a:t>O(N)</a:t>
            </a:r>
            <a:r>
              <a:rPr lang="en" sz="1700">
                <a:solidFill>
                  <a:srgbClr val="800080"/>
                </a:solidFill>
              </a:rPr>
              <a:t>,</a:t>
            </a:r>
            <a:r>
              <a:rPr lang="en" sz="1700">
                <a:solidFill>
                  <a:srgbClr val="FF0000"/>
                </a:solidFill>
              </a:rPr>
              <a:t> hierarchical clustering </a:t>
            </a:r>
            <a:r>
              <a:rPr lang="en" sz="1700"/>
              <a:t>O(N</a:t>
            </a:r>
            <a:r>
              <a:rPr baseline="30000" lang="en" sz="1700"/>
              <a:t>3</a:t>
            </a:r>
            <a:r>
              <a:rPr lang="en" sz="1700"/>
              <a:t>), by dimension reduction</a:t>
            </a:r>
          </a:p>
          <a:p>
            <a:pPr indent="-336550" lvl="0" marL="457200" rtl="0">
              <a:lnSpc>
                <a:spcPct val="96000"/>
              </a:lnSpc>
              <a:spcBef>
                <a:spcPts val="400"/>
              </a:spcBef>
              <a:buSzPct val="100000"/>
            </a:pPr>
            <a:r>
              <a:rPr lang="en" sz="1700"/>
              <a:t>Time series analysis: </a:t>
            </a:r>
            <a:r>
              <a:rPr lang="en" sz="1700">
                <a:solidFill>
                  <a:srgbClr val="00CC00"/>
                </a:solidFill>
              </a:rPr>
              <a:t>Kalman filter </a:t>
            </a:r>
            <a:r>
              <a:rPr lang="en" sz="1700"/>
              <a:t>O(D</a:t>
            </a:r>
            <a:r>
              <a:rPr baseline="30000" lang="en" sz="1700"/>
              <a:t>3</a:t>
            </a:r>
            <a:r>
              <a:rPr lang="en" sz="1700"/>
              <a:t>), </a:t>
            </a:r>
            <a:r>
              <a:rPr lang="en" sz="1700">
                <a:solidFill>
                  <a:srgbClr val="800080"/>
                </a:solidFill>
              </a:rPr>
              <a:t>hidden</a:t>
            </a:r>
            <a:r>
              <a:rPr lang="en" sz="1700"/>
              <a:t> </a:t>
            </a:r>
            <a:r>
              <a:rPr lang="en" sz="1700">
                <a:solidFill>
                  <a:srgbClr val="FF6600"/>
                </a:solidFill>
              </a:rPr>
              <a:t>Markov model</a:t>
            </a:r>
            <a:r>
              <a:rPr lang="en" sz="1700"/>
              <a:t>, </a:t>
            </a:r>
            <a:r>
              <a:rPr lang="en" sz="1700">
                <a:solidFill>
                  <a:srgbClr val="FF0000"/>
                </a:solidFill>
              </a:rPr>
              <a:t>trajectory tracking</a:t>
            </a:r>
          </a:p>
          <a:p>
            <a:pPr indent="-336550" lvl="0" marL="457200" rtl="0">
              <a:lnSpc>
                <a:spcPct val="96000"/>
              </a:lnSpc>
              <a:spcBef>
                <a:spcPts val="400"/>
              </a:spcBef>
              <a:buSzPct val="100000"/>
            </a:pPr>
            <a:r>
              <a:rPr lang="en" sz="1700"/>
              <a:t>2-sample testing: </a:t>
            </a:r>
            <a:r>
              <a:rPr lang="en" sz="1700">
                <a:solidFill>
                  <a:srgbClr val="FF0000"/>
                </a:solidFill>
              </a:rPr>
              <a:t>n-point correlation </a:t>
            </a:r>
            <a:r>
              <a:rPr lang="en" sz="1700"/>
              <a:t>O(N</a:t>
            </a:r>
            <a:r>
              <a:rPr baseline="30000" lang="en" sz="1700"/>
              <a:t>n</a:t>
            </a:r>
            <a:r>
              <a:rPr lang="en" sz="1700"/>
              <a:t>)</a:t>
            </a:r>
          </a:p>
          <a:p>
            <a:pPr indent="-336550" lvl="0" marL="457200" rtl="0">
              <a:lnSpc>
                <a:spcPct val="96000"/>
              </a:lnSpc>
              <a:spcBef>
                <a:spcPts val="400"/>
              </a:spcBef>
              <a:buSzPct val="100000"/>
            </a:pPr>
            <a:r>
              <a:rPr lang="en" sz="1700"/>
              <a:t>Cross-match: </a:t>
            </a:r>
            <a:r>
              <a:rPr lang="en" sz="1700">
                <a:solidFill>
                  <a:srgbClr val="FF6600"/>
                </a:solidFill>
              </a:rPr>
              <a:t>bipartite matching </a:t>
            </a:r>
            <a:r>
              <a:rPr lang="en" sz="1700"/>
              <a:t>O(N</a:t>
            </a:r>
            <a:r>
              <a:rPr baseline="30000" lang="en" sz="1700"/>
              <a:t>3</a:t>
            </a:r>
            <a:r>
              <a:rPr lang="en" sz="1700"/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3" name="Shape 73"/>
          <p:cNvSpPr txBox="1"/>
          <p:nvPr/>
        </p:nvSpPr>
        <p:spPr>
          <a:xfrm>
            <a:off x="5540700" y="5318358"/>
            <a:ext cx="3146100" cy="35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Courtesy of Alex Gray @ Skytree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4895899"/>
            <a:ext cx="82296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Supervised Learning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25059" r="17080" t="0"/>
          <a:stretch/>
        </p:blipFill>
        <p:spPr>
          <a:xfrm>
            <a:off x="3478442" y="0"/>
            <a:ext cx="5665560" cy="48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125" y="1384275"/>
            <a:ext cx="5284775" cy="33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Regression</a:t>
            </a: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" name="Shape 88"/>
          <p:cNvSpPr txBox="1"/>
          <p:nvPr/>
        </p:nvSpPr>
        <p:spPr>
          <a:xfrm>
            <a:off x="5369100" y="4688104"/>
            <a:ext cx="22968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Age of Car (month)</a:t>
            </a:r>
          </a:p>
        </p:txBody>
      </p:sp>
      <p:sp>
        <p:nvSpPr>
          <p:cNvPr id="89" name="Shape 89"/>
          <p:cNvSpPr txBox="1"/>
          <p:nvPr/>
        </p:nvSpPr>
        <p:spPr>
          <a:xfrm rot="-5400000">
            <a:off x="1140000" y="1701876"/>
            <a:ext cx="1085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Price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41025" y="4860125"/>
            <a:ext cx="8295000" cy="75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Given a "labeled" dataset ("training set", label: price, feature: age)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Predict a how much you can sell your car for (Price is continuous value)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Classification (1-Variable)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350" y="1438649"/>
            <a:ext cx="4524950" cy="29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8" name="Shape 98"/>
          <p:cNvSpPr txBox="1"/>
          <p:nvPr/>
        </p:nvSpPr>
        <p:spPr>
          <a:xfrm>
            <a:off x="5159950" y="4305475"/>
            <a:ext cx="1959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 of Car (kg)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2644375" y="3159025"/>
            <a:ext cx="62703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3418100" y="1442800"/>
            <a:ext cx="940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o: Petrol 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4358300" y="1442800"/>
            <a:ext cx="940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</a:rPr>
              <a:t>o: Diesel 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3709175" y="1815125"/>
            <a:ext cx="0" cy="209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" name="Shape 103"/>
          <p:cNvCxnSpPr/>
          <p:nvPr/>
        </p:nvCxnSpPr>
        <p:spPr>
          <a:xfrm>
            <a:off x="5159950" y="1815125"/>
            <a:ext cx="0" cy="209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" name="Shape 104"/>
          <p:cNvCxnSpPr/>
          <p:nvPr/>
        </p:nvCxnSpPr>
        <p:spPr>
          <a:xfrm rot="10800000">
            <a:off x="2968825" y="2054625"/>
            <a:ext cx="63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/>
          <p:nvPr/>
        </p:nvCxnSpPr>
        <p:spPr>
          <a:xfrm>
            <a:off x="5222300" y="2098150"/>
            <a:ext cx="78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" name="Shape 106"/>
          <p:cNvSpPr txBox="1"/>
          <p:nvPr/>
        </p:nvSpPr>
        <p:spPr>
          <a:xfrm>
            <a:off x="2590800" y="2151214"/>
            <a:ext cx="940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Petrol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5222300" y="2151214"/>
            <a:ext cx="940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</a:rPr>
              <a:t>Diesel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405" y="1982775"/>
            <a:ext cx="305777" cy="5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4868100"/>
            <a:ext cx="8295000" cy="75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Given a "labeled" dataset ("training set", label: type, feature: weight)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Predict if a car is diesel or Petrol (Classify to different categories)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28864"/>
            <a:ext cx="8229600" cy="95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Classification (Multivariable)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75" y="1945525"/>
            <a:ext cx="4287525" cy="27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idx="12" type="sldNum"/>
          </p:nvPr>
        </p:nvSpPr>
        <p:spPr>
          <a:xfrm>
            <a:off x="8556791" y="5277612"/>
            <a:ext cx="548700" cy="437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7" name="Shape 117"/>
          <p:cNvSpPr txBox="1"/>
          <p:nvPr/>
        </p:nvSpPr>
        <p:spPr>
          <a:xfrm>
            <a:off x="5140275" y="4591400"/>
            <a:ext cx="1959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 of Car (kg)</a:t>
            </a:r>
          </a:p>
        </p:txBody>
      </p:sp>
      <p:sp>
        <p:nvSpPr>
          <p:cNvPr id="118" name="Shape 118"/>
          <p:cNvSpPr txBox="1"/>
          <p:nvPr/>
        </p:nvSpPr>
        <p:spPr>
          <a:xfrm rot="-5400000">
            <a:off x="1672875" y="2388449"/>
            <a:ext cx="115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Horsepower</a:t>
            </a:r>
          </a:p>
        </p:txBody>
      </p:sp>
      <p:cxnSp>
        <p:nvCxnSpPr>
          <p:cNvPr id="119" name="Shape 119"/>
          <p:cNvCxnSpPr/>
          <p:nvPr/>
        </p:nvCxnSpPr>
        <p:spPr>
          <a:xfrm flipH="1">
            <a:off x="2725500" y="2038700"/>
            <a:ext cx="3755700" cy="218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0" name="Shape 120"/>
          <p:cNvSpPr txBox="1"/>
          <p:nvPr/>
        </p:nvSpPr>
        <p:spPr>
          <a:xfrm>
            <a:off x="2701750" y="1940700"/>
            <a:ext cx="940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o: Petrol 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3641950" y="1940700"/>
            <a:ext cx="940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</a:rPr>
              <a:t>o: Diesel 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2241150" y="4899250"/>
            <a:ext cx="4661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 label: type, feature: (weight, horsepower)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